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93" r:id="rId31"/>
    <p:sldId id="294" r:id="rId32"/>
    <p:sldId id="285" r:id="rId33"/>
    <p:sldId id="286" r:id="rId34"/>
    <p:sldId id="287" r:id="rId35"/>
    <p:sldId id="288" r:id="rId36"/>
    <p:sldId id="289" r:id="rId37"/>
    <p:sldId id="290" r:id="rId38"/>
    <p:sldId id="291" r:id="rId39"/>
    <p:sldId id="292" r:id="rId4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7"/>
  </p:normalViewPr>
  <p:slideViewPr>
    <p:cSldViewPr snapToGrid="0">
      <p:cViewPr>
        <p:scale>
          <a:sx n="146" d="100"/>
          <a:sy n="146" d="100"/>
        </p:scale>
        <p:origin x="640" y="12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02d64b0647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02d64b0647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02d64b0647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02d64b0647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2d64b0647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02d64b064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02d64b0647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02d64b064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02d64b0647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02d64b0647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2d64b0647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2d64b0647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2d64b0647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2d64b0647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2d64b0647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02d64b0647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02d64b0647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02d64b0647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2d64b0647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2d64b0647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02d64b064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02d64b064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02d64b0647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02d64b0647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02d64b0647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02d64b064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02d64b0647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02d64b0647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02d64b0647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02d64b0647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02d64b0647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02d64b064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02d64b0647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02d64b0647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02d64b0647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02d64b064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02d64b0647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02d64b0647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02d64b0647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02d64b0647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02d64b0647_0_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02d64b0647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02d64b064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02d64b064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02d64b0647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02d64b0647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02d64b0647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02d64b0647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02d64b0647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02d64b0647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02d64b0647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102d64b0647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02d64b0647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02d64b0647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02d64b0647_0_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02d64b0647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02d64b0647_0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02d64b0647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02d64b0647_0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02d64b0647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02d64b0647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02d64b064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02d64b0647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02d64b064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2d64b0647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2d64b064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2d64b0647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2d64b064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2d64b0647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2d64b064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2d64b0647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02d64b0647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xml"/><Relationship Id="rId5" Type="http://schemas.openxmlformats.org/officeDocument/2006/relationships/image" Target="../media/image37.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hyperlink" Target="https://cf-courses-data.s3.us.cloud-object-storage.appdomain.cloud/IBM-DB0100EN-SkillsNetwork/labs/1.3.2.5_Hands-on_Lab_Load_data_into_Db2_Database3_from_CSV_file.md.html?origin=www.coursera.org"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t>Data Collection and DAta Wrangling</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Other Sources</a:t>
            </a:r>
            <a:endParaRPr/>
          </a:p>
          <a:p>
            <a:pPr marL="0" lvl="0" indent="0" algn="l" rtl="0">
              <a:spcBef>
                <a:spcPts val="0"/>
              </a:spcBef>
              <a:spcAft>
                <a:spcPts val="0"/>
              </a:spcAft>
              <a:buNone/>
            </a:pPr>
            <a:endParaRPr/>
          </a:p>
        </p:txBody>
      </p:sp>
      <p:pic>
        <p:nvPicPr>
          <p:cNvPr id="111" name="Google Shape;111;p22"/>
          <p:cNvPicPr preferRelativeResize="0"/>
          <p:nvPr/>
        </p:nvPicPr>
        <p:blipFill>
          <a:blip r:embed="rId3">
            <a:alphaModFix/>
          </a:blip>
          <a:stretch>
            <a:fillRect/>
          </a:stretch>
        </p:blipFill>
        <p:spPr>
          <a:xfrm>
            <a:off x="311700" y="1189075"/>
            <a:ext cx="8111191" cy="38209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Importing Data</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117" name="Google Shape;117;p23"/>
          <p:cNvPicPr preferRelativeResize="0"/>
          <p:nvPr/>
        </p:nvPicPr>
        <p:blipFill>
          <a:blip r:embed="rId3">
            <a:alphaModFix/>
          </a:blip>
          <a:stretch>
            <a:fillRect/>
          </a:stretch>
        </p:blipFill>
        <p:spPr>
          <a:xfrm>
            <a:off x="311700" y="1178012"/>
            <a:ext cx="4613925" cy="2787474"/>
          </a:xfrm>
          <a:prstGeom prst="rect">
            <a:avLst/>
          </a:prstGeom>
          <a:noFill/>
          <a:ln>
            <a:noFill/>
          </a:ln>
        </p:spPr>
      </p:pic>
      <p:sp>
        <p:nvSpPr>
          <p:cNvPr id="118" name="Google Shape;118;p23"/>
          <p:cNvSpPr txBox="1"/>
          <p:nvPr/>
        </p:nvSpPr>
        <p:spPr>
          <a:xfrm>
            <a:off x="311700" y="3883675"/>
            <a:ext cx="8241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highlight>
                  <a:srgbClr val="FFFFFF"/>
                </a:highlight>
              </a:rPr>
              <a:t>The importing process </a:t>
            </a:r>
            <a:r>
              <a:rPr lang="en" sz="1200">
                <a:solidFill>
                  <a:srgbClr val="1F1F1F"/>
                </a:solidFill>
                <a:highlight>
                  <a:srgbClr val="FFFFFF"/>
                </a:highlight>
              </a:rPr>
              <a:t>involves combining data from different sources to provide a combined view and a single interface using which you can query and manipulate the data. </a:t>
            </a:r>
            <a:r>
              <a:rPr lang="en" sz="1200">
                <a:solidFill>
                  <a:srgbClr val="1F1F1F"/>
                </a:solidFill>
              </a:rPr>
              <a:t>Depending on the data type, the volume of data, and the type of destination repository, </a:t>
            </a:r>
            <a:r>
              <a:rPr lang="en" sz="1200">
                <a:solidFill>
                  <a:srgbClr val="1F1F1F"/>
                </a:solidFill>
                <a:highlight>
                  <a:srgbClr val="EEEEEE"/>
                </a:highlight>
              </a:rPr>
              <a:t>you may need varying tools and methods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4"/>
          <p:cNvSpPr txBox="1">
            <a:spLocks noGrp="1"/>
          </p:cNvSpPr>
          <p:nvPr>
            <p:ph type="title"/>
          </p:nvPr>
        </p:nvSpPr>
        <p:spPr>
          <a:xfrm>
            <a:off x="311700" y="161025"/>
            <a:ext cx="8520600" cy="856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4. Data Types and destination repositories - Structure Data</a:t>
            </a:r>
            <a:endParaRPr/>
          </a:p>
        </p:txBody>
      </p:sp>
      <p:pic>
        <p:nvPicPr>
          <p:cNvPr id="124" name="Google Shape;124;p24"/>
          <p:cNvPicPr preferRelativeResize="0"/>
          <p:nvPr/>
        </p:nvPicPr>
        <p:blipFill>
          <a:blip r:embed="rId3">
            <a:alphaModFix/>
          </a:blip>
          <a:stretch>
            <a:fillRect/>
          </a:stretch>
        </p:blipFill>
        <p:spPr>
          <a:xfrm>
            <a:off x="311700" y="1194350"/>
            <a:ext cx="6988975" cy="3181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a:spLocks noGrp="1"/>
          </p:cNvSpPr>
          <p:nvPr>
            <p:ph type="title"/>
          </p:nvPr>
        </p:nvSpPr>
        <p:spPr>
          <a:xfrm>
            <a:off x="311700" y="161025"/>
            <a:ext cx="8520600" cy="856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4. Data Types and destination repositories - Semi-structure Data</a:t>
            </a:r>
            <a:endParaRPr/>
          </a:p>
        </p:txBody>
      </p:sp>
      <p:pic>
        <p:nvPicPr>
          <p:cNvPr id="130" name="Google Shape;130;p25"/>
          <p:cNvPicPr preferRelativeResize="0"/>
          <p:nvPr/>
        </p:nvPicPr>
        <p:blipFill>
          <a:blip r:embed="rId3">
            <a:alphaModFix/>
          </a:blip>
          <a:stretch>
            <a:fillRect/>
          </a:stretch>
        </p:blipFill>
        <p:spPr>
          <a:xfrm>
            <a:off x="311700" y="1113400"/>
            <a:ext cx="8248979" cy="3820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311700" y="236800"/>
            <a:ext cx="8520600" cy="780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Data Types and destination repositories - Unstructure Data</a:t>
            </a:r>
            <a:endParaRPr/>
          </a:p>
          <a:p>
            <a:pPr marL="0" lvl="0" indent="0" algn="l" rtl="0">
              <a:spcBef>
                <a:spcPts val="0"/>
              </a:spcBef>
              <a:spcAft>
                <a:spcPts val="0"/>
              </a:spcAft>
              <a:buNone/>
            </a:pPr>
            <a:endParaRPr/>
          </a:p>
        </p:txBody>
      </p:sp>
      <p:pic>
        <p:nvPicPr>
          <p:cNvPr id="136" name="Google Shape;136;p26"/>
          <p:cNvPicPr preferRelativeResize="0"/>
          <p:nvPr/>
        </p:nvPicPr>
        <p:blipFill>
          <a:blip r:embed="rId3">
            <a:alphaModFix/>
          </a:blip>
          <a:stretch>
            <a:fillRect/>
          </a:stretch>
        </p:blipFill>
        <p:spPr>
          <a:xfrm>
            <a:off x="311700" y="1189075"/>
            <a:ext cx="5125451" cy="2047750"/>
          </a:xfrm>
          <a:prstGeom prst="rect">
            <a:avLst/>
          </a:prstGeom>
          <a:noFill/>
          <a:ln>
            <a:noFill/>
          </a:ln>
        </p:spPr>
      </p:pic>
      <p:pic>
        <p:nvPicPr>
          <p:cNvPr id="137" name="Google Shape;137;p26"/>
          <p:cNvPicPr preferRelativeResize="0"/>
          <p:nvPr/>
        </p:nvPicPr>
        <p:blipFill>
          <a:blip r:embed="rId4">
            <a:alphaModFix/>
          </a:blip>
          <a:stretch>
            <a:fillRect/>
          </a:stretch>
        </p:blipFill>
        <p:spPr>
          <a:xfrm>
            <a:off x="1052275" y="3313425"/>
            <a:ext cx="3987024" cy="1322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5. Data Wrangling</a:t>
            </a:r>
            <a:endParaRPr b="1"/>
          </a:p>
        </p:txBody>
      </p:sp>
      <p:pic>
        <p:nvPicPr>
          <p:cNvPr id="143" name="Google Shape;143;p27"/>
          <p:cNvPicPr preferRelativeResize="0"/>
          <p:nvPr/>
        </p:nvPicPr>
        <p:blipFill>
          <a:blip r:embed="rId3">
            <a:alphaModFix/>
          </a:blip>
          <a:stretch>
            <a:fillRect/>
          </a:stretch>
        </p:blipFill>
        <p:spPr>
          <a:xfrm>
            <a:off x="152400" y="1170125"/>
            <a:ext cx="5739425" cy="2592675"/>
          </a:xfrm>
          <a:prstGeom prst="rect">
            <a:avLst/>
          </a:prstGeom>
          <a:noFill/>
          <a:ln>
            <a:noFill/>
          </a:ln>
        </p:spPr>
      </p:pic>
      <p:sp>
        <p:nvSpPr>
          <p:cNvPr id="144" name="Google Shape;144;p27"/>
          <p:cNvSpPr txBox="1"/>
          <p:nvPr/>
        </p:nvSpPr>
        <p:spPr>
          <a:xfrm>
            <a:off x="152400" y="3864725"/>
            <a:ext cx="7445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1F1F1F"/>
                </a:solidFill>
                <a:highlight>
                  <a:srgbClr val="FFFFFF"/>
                </a:highlight>
              </a:rPr>
              <a:t>It includes a whole range of </a:t>
            </a:r>
            <a:r>
              <a:rPr lang="en" sz="1200" b="1">
                <a:solidFill>
                  <a:srgbClr val="1F1F1F"/>
                </a:solidFill>
                <a:highlight>
                  <a:srgbClr val="FFFFFF"/>
                </a:highlight>
              </a:rPr>
              <a:t>transformations</a:t>
            </a:r>
            <a:r>
              <a:rPr lang="en" sz="1200">
                <a:solidFill>
                  <a:srgbClr val="1F1F1F"/>
                </a:solidFill>
                <a:highlight>
                  <a:srgbClr val="FFFFFF"/>
                </a:highlight>
              </a:rPr>
              <a:t> and </a:t>
            </a:r>
            <a:r>
              <a:rPr lang="en" sz="1200" b="1">
                <a:solidFill>
                  <a:srgbClr val="1F1F1F"/>
                </a:solidFill>
                <a:highlight>
                  <a:srgbClr val="FFFFFF"/>
                </a:highlight>
              </a:rPr>
              <a:t>cleansing</a:t>
            </a:r>
            <a:r>
              <a:rPr lang="en" sz="1200">
                <a:solidFill>
                  <a:srgbClr val="1F1F1F"/>
                </a:solidFill>
                <a:highlight>
                  <a:srgbClr val="FFFFFF"/>
                </a:highlight>
              </a:rPr>
              <a:t> </a:t>
            </a:r>
            <a:r>
              <a:rPr lang="en" sz="1200" b="1">
                <a:solidFill>
                  <a:srgbClr val="1F1F1F"/>
                </a:solidFill>
                <a:highlight>
                  <a:srgbClr val="FFFFFF"/>
                </a:highlight>
              </a:rPr>
              <a:t>activities</a:t>
            </a:r>
            <a:r>
              <a:rPr lang="en" sz="1200">
                <a:solidFill>
                  <a:srgbClr val="1F1F1F"/>
                </a:solidFill>
                <a:highlight>
                  <a:srgbClr val="FFFFFF"/>
                </a:highlight>
              </a:rPr>
              <a:t>, some of which we </a:t>
            </a:r>
            <a:r>
              <a:rPr lang="en" sz="1200">
                <a:solidFill>
                  <a:srgbClr val="1F1F1F"/>
                </a:solidFill>
                <a:highlight>
                  <a:srgbClr val="EEEEEE"/>
                </a:highlight>
              </a:rPr>
              <a:t>will learn about in this lecture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Transformation</a:t>
            </a:r>
            <a:endParaRPr b="1"/>
          </a:p>
          <a:p>
            <a:pPr marL="0" lvl="0" indent="0" algn="l" rtl="0">
              <a:spcBef>
                <a:spcPts val="0"/>
              </a:spcBef>
              <a:spcAft>
                <a:spcPts val="0"/>
              </a:spcAft>
              <a:buNone/>
            </a:pPr>
            <a:endParaRPr/>
          </a:p>
        </p:txBody>
      </p:sp>
      <p:pic>
        <p:nvPicPr>
          <p:cNvPr id="150" name="Google Shape;150;p28"/>
          <p:cNvPicPr preferRelativeResize="0"/>
          <p:nvPr/>
        </p:nvPicPr>
        <p:blipFill>
          <a:blip r:embed="rId3">
            <a:alphaModFix/>
          </a:blip>
          <a:stretch>
            <a:fillRect/>
          </a:stretch>
        </p:blipFill>
        <p:spPr>
          <a:xfrm>
            <a:off x="653600" y="1152125"/>
            <a:ext cx="7661250" cy="2475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Transformation</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156" name="Google Shape;156;p29"/>
          <p:cNvPicPr preferRelativeResize="0"/>
          <p:nvPr/>
        </p:nvPicPr>
        <p:blipFill>
          <a:blip r:embed="rId3">
            <a:alphaModFix/>
          </a:blip>
          <a:stretch>
            <a:fillRect/>
          </a:stretch>
        </p:blipFill>
        <p:spPr>
          <a:xfrm>
            <a:off x="311700" y="1103825"/>
            <a:ext cx="2634200" cy="1943525"/>
          </a:xfrm>
          <a:prstGeom prst="rect">
            <a:avLst/>
          </a:prstGeom>
          <a:noFill/>
          <a:ln>
            <a:noFill/>
          </a:ln>
        </p:spPr>
      </p:pic>
      <p:sp>
        <p:nvSpPr>
          <p:cNvPr id="157" name="Google Shape;157;p29"/>
          <p:cNvSpPr txBox="1"/>
          <p:nvPr/>
        </p:nvSpPr>
        <p:spPr>
          <a:xfrm>
            <a:off x="2908000" y="1146175"/>
            <a:ext cx="58863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1F1F1F"/>
                </a:solidFill>
                <a:highlight>
                  <a:srgbClr val="FFFFFF"/>
                </a:highlight>
              </a:rPr>
              <a:t>The incoming data can be in varied formats. You might, for example, have some data coming from a relational database and some data from Web APIs. In order to merge them, you will need to change the form or schema of your data. This change may be as simple as changing the order of fields within a record or dataset </a:t>
            </a:r>
            <a:r>
              <a:rPr lang="en" sz="1200">
                <a:solidFill>
                  <a:srgbClr val="1F1F1F"/>
                </a:solidFill>
              </a:rPr>
              <a:t>or as complex as combining fields into complex structures.</a:t>
            </a:r>
            <a:endParaRPr/>
          </a:p>
        </p:txBody>
      </p:sp>
      <p:pic>
        <p:nvPicPr>
          <p:cNvPr id="158" name="Google Shape;158;p29"/>
          <p:cNvPicPr preferRelativeResize="0"/>
          <p:nvPr/>
        </p:nvPicPr>
        <p:blipFill>
          <a:blip r:embed="rId4">
            <a:alphaModFix/>
          </a:blip>
          <a:stretch>
            <a:fillRect/>
          </a:stretch>
        </p:blipFill>
        <p:spPr>
          <a:xfrm>
            <a:off x="4708625" y="3000850"/>
            <a:ext cx="3695700" cy="1485900"/>
          </a:xfrm>
          <a:prstGeom prst="rect">
            <a:avLst/>
          </a:prstGeom>
          <a:noFill/>
          <a:ln>
            <a:noFill/>
          </a:ln>
        </p:spPr>
      </p:pic>
      <p:sp>
        <p:nvSpPr>
          <p:cNvPr id="159" name="Google Shape;159;p29"/>
          <p:cNvSpPr txBox="1"/>
          <p:nvPr/>
        </p:nvSpPr>
        <p:spPr>
          <a:xfrm>
            <a:off x="38825" y="3466750"/>
            <a:ext cx="4669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rPr>
              <a:t>Joins and Unions</a:t>
            </a:r>
            <a:r>
              <a:rPr lang="en" sz="1200">
                <a:solidFill>
                  <a:srgbClr val="1F1F1F"/>
                </a:solidFill>
              </a:rPr>
              <a:t> are the </a:t>
            </a:r>
            <a:r>
              <a:rPr lang="en" sz="1200" b="1">
                <a:solidFill>
                  <a:srgbClr val="1F1F1F"/>
                </a:solidFill>
              </a:rPr>
              <a:t>most common structural transformations </a:t>
            </a:r>
            <a:r>
              <a:rPr lang="en" sz="1200">
                <a:solidFill>
                  <a:srgbClr val="1F1F1F"/>
                </a:solidFill>
              </a:rPr>
              <a:t>used to combine data from </a:t>
            </a:r>
            <a:r>
              <a:rPr lang="en" sz="1200">
                <a:solidFill>
                  <a:srgbClr val="1F1F1F"/>
                </a:solidFill>
                <a:highlight>
                  <a:srgbClr val="EEEEEE"/>
                </a:highlight>
              </a:rPr>
              <a:t>one or more tables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t>5. Data Wrangling - Transformation - Join and Union</a:t>
            </a:r>
            <a:endParaRPr b="1" dirty="0"/>
          </a:p>
          <a:p>
            <a:pPr marL="0" lvl="0" indent="0" algn="l" rtl="0">
              <a:spcBef>
                <a:spcPts val="0"/>
              </a:spcBef>
              <a:spcAft>
                <a:spcPts val="0"/>
              </a:spcAft>
              <a:buClr>
                <a:schemeClr val="dk1"/>
              </a:buClr>
              <a:buSzPct val="39285"/>
              <a:buFont typeface="Arial"/>
              <a:buNone/>
            </a:pPr>
            <a:endParaRPr dirty="0"/>
          </a:p>
          <a:p>
            <a:pPr marL="0" lvl="0" indent="0" algn="l" rtl="0">
              <a:spcBef>
                <a:spcPts val="0"/>
              </a:spcBef>
              <a:spcAft>
                <a:spcPts val="0"/>
              </a:spcAft>
              <a:buClr>
                <a:schemeClr val="dk1"/>
              </a:buClr>
              <a:buSzPct val="39285"/>
              <a:buFont typeface="Arial"/>
              <a:buNone/>
            </a:pPr>
            <a:endParaRPr dirty="0"/>
          </a:p>
          <a:p>
            <a:pPr marL="0" lvl="0" indent="0" algn="l" rtl="0">
              <a:spcBef>
                <a:spcPts val="0"/>
              </a:spcBef>
              <a:spcAft>
                <a:spcPts val="0"/>
              </a:spcAft>
              <a:buNone/>
            </a:pPr>
            <a:endParaRPr dirty="0"/>
          </a:p>
        </p:txBody>
      </p:sp>
      <p:pic>
        <p:nvPicPr>
          <p:cNvPr id="165" name="Google Shape;165;p30"/>
          <p:cNvPicPr preferRelativeResize="0"/>
          <p:nvPr/>
        </p:nvPicPr>
        <p:blipFill>
          <a:blip r:embed="rId3">
            <a:alphaModFix/>
          </a:blip>
          <a:stretch>
            <a:fillRect/>
          </a:stretch>
        </p:blipFill>
        <p:spPr>
          <a:xfrm>
            <a:off x="247125" y="1132225"/>
            <a:ext cx="3646025" cy="2154200"/>
          </a:xfrm>
          <a:prstGeom prst="rect">
            <a:avLst/>
          </a:prstGeom>
          <a:noFill/>
          <a:ln>
            <a:noFill/>
          </a:ln>
        </p:spPr>
      </p:pic>
      <p:pic>
        <p:nvPicPr>
          <p:cNvPr id="167" name="Google Shape;167;p30"/>
          <p:cNvPicPr preferRelativeResize="0"/>
          <p:nvPr/>
        </p:nvPicPr>
        <p:blipFill>
          <a:blip r:embed="rId4">
            <a:alphaModFix/>
          </a:blip>
          <a:stretch>
            <a:fillRect/>
          </a:stretch>
        </p:blipFill>
        <p:spPr>
          <a:xfrm>
            <a:off x="5126600" y="2519762"/>
            <a:ext cx="3770275" cy="2275675"/>
          </a:xfrm>
          <a:prstGeom prst="rect">
            <a:avLst/>
          </a:prstGeom>
          <a:noFill/>
          <a:ln>
            <a:noFill/>
          </a:ln>
        </p:spPr>
      </p:pic>
      <p:sp>
        <p:nvSpPr>
          <p:cNvPr id="168" name="Google Shape;168;p30"/>
          <p:cNvSpPr txBox="1"/>
          <p:nvPr/>
        </p:nvSpPr>
        <p:spPr>
          <a:xfrm>
            <a:off x="5293618" y="1359225"/>
            <a:ext cx="3000000" cy="1261854"/>
          </a:xfrm>
          <a:prstGeom prst="rect">
            <a:avLst/>
          </a:prstGeom>
          <a:noFill/>
          <a:ln>
            <a:noFill/>
          </a:ln>
        </p:spPr>
        <p:txBody>
          <a:bodyPr spcFirstLastPara="1" wrap="square" lIns="91425" tIns="91425" rIns="91425" bIns="91425" anchor="t" anchorCtr="0">
            <a:spAutoFit/>
          </a:bodyPr>
          <a:lstStyle/>
          <a:p>
            <a:pPr algn="l"/>
            <a:r>
              <a:rPr lang="en-CA" sz="1000" b="0" i="0" dirty="0">
                <a:solidFill>
                  <a:srgbClr val="1F1F1F"/>
                </a:solidFill>
                <a:effectLst/>
                <a:latin typeface="Source Sans Pro" panose="020B0503030403020204" pitchFamily="34" charset="0"/>
              </a:rPr>
              <a:t>Unions combine rows. </a:t>
            </a:r>
          </a:p>
          <a:p>
            <a:pPr algn="l"/>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Rows of data from the first source table are combined with rows of data from the second </a:t>
            </a:r>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source table into a single table. </a:t>
            </a:r>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Each row in the resultant table is from one source table or another.</a:t>
            </a:r>
            <a:endParaRPr lang="en-CA" sz="1000" b="0" i="0" dirty="0">
              <a:solidFill>
                <a:srgbClr val="333333"/>
              </a:solidFill>
              <a:effectLst/>
              <a:latin typeface="OpenSans"/>
            </a:endParaRPr>
          </a:p>
        </p:txBody>
      </p:sp>
      <p:sp>
        <p:nvSpPr>
          <p:cNvPr id="2" name="TextBox 1">
            <a:extLst>
              <a:ext uri="{FF2B5EF4-FFF2-40B4-BE49-F238E27FC236}">
                <a16:creationId xmlns:a16="http://schemas.microsoft.com/office/drawing/2014/main" id="{BE99ADC7-1B51-B894-2CEA-6C8BD69F4E34}"/>
              </a:ext>
            </a:extLst>
          </p:cNvPr>
          <p:cNvSpPr txBox="1"/>
          <p:nvPr/>
        </p:nvSpPr>
        <p:spPr>
          <a:xfrm>
            <a:off x="171374" y="3400925"/>
            <a:ext cx="3846027" cy="1169551"/>
          </a:xfrm>
          <a:prstGeom prst="rect">
            <a:avLst/>
          </a:prstGeom>
          <a:noFill/>
        </p:spPr>
        <p:txBody>
          <a:bodyPr wrap="square" rtlCol="0">
            <a:spAutoFit/>
          </a:bodyPr>
          <a:lstStyle/>
          <a:p>
            <a:pPr algn="l"/>
            <a:r>
              <a:rPr lang="en-CA" sz="1000" b="0" i="0" dirty="0">
                <a:solidFill>
                  <a:srgbClr val="1F1F1F"/>
                </a:solidFill>
                <a:effectLst/>
                <a:latin typeface="Source Sans Pro" panose="020B0503030403020204" pitchFamily="34" charset="0"/>
              </a:rPr>
              <a:t>Joins combine columns. </a:t>
            </a:r>
          </a:p>
          <a:p>
            <a:pPr algn="l"/>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When two tables are joined together, columns from the first source table are combined with </a:t>
            </a:r>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columns from the second source table—in the same row. </a:t>
            </a:r>
            <a:endParaRPr lang="en-CA" sz="1000" b="0" i="0" dirty="0">
              <a:solidFill>
                <a:srgbClr val="333333"/>
              </a:solidFill>
              <a:effectLst/>
              <a:latin typeface="OpenSans"/>
            </a:endParaRPr>
          </a:p>
          <a:p>
            <a:pPr algn="l"/>
            <a:r>
              <a:rPr lang="en-CA" sz="1000" b="0" i="0" dirty="0">
                <a:solidFill>
                  <a:srgbClr val="1F1F1F"/>
                </a:solidFill>
                <a:effectLst/>
                <a:latin typeface="Source Sans Pro" panose="020B0503030403020204" pitchFamily="34" charset="0"/>
              </a:rPr>
              <a:t>So, each row in the resultant table contains columns from both tables</a:t>
            </a:r>
            <a:endParaRPr lang="en-CA" sz="1000" b="0" i="0" dirty="0">
              <a:solidFill>
                <a:srgbClr val="333333"/>
              </a:solidFill>
              <a:effectLst/>
              <a:latin typeface="OpenSans"/>
            </a:endParaRPr>
          </a:p>
        </p:txBody>
      </p:sp>
      <p:sp>
        <p:nvSpPr>
          <p:cNvPr id="3" name="TextBox 2">
            <a:extLst>
              <a:ext uri="{FF2B5EF4-FFF2-40B4-BE49-F238E27FC236}">
                <a16:creationId xmlns:a16="http://schemas.microsoft.com/office/drawing/2014/main" id="{9C06E858-EF0E-00A9-57E1-C6CA7884AE1B}"/>
              </a:ext>
            </a:extLst>
          </p:cNvPr>
          <p:cNvSpPr txBox="1"/>
          <p:nvPr/>
        </p:nvSpPr>
        <p:spPr>
          <a:xfrm>
            <a:off x="5424256" y="2448525"/>
            <a:ext cx="184731" cy="307777"/>
          </a:xfrm>
          <a:prstGeom prst="rect">
            <a:avLst/>
          </a:prstGeom>
          <a:noFill/>
        </p:spPr>
        <p:txBody>
          <a:bodyPr wrap="none" rtlCol="0">
            <a:spAutoFit/>
          </a:bodyPr>
          <a:lstStyle/>
          <a:p>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xfrm>
            <a:off x="311700" y="62144"/>
            <a:ext cx="8520600" cy="955581"/>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t>5. Data Wrangling - Transformation – Normalizing [CRUD]</a:t>
            </a:r>
            <a:endParaRPr dirty="0"/>
          </a:p>
        </p:txBody>
      </p:sp>
      <p:pic>
        <p:nvPicPr>
          <p:cNvPr id="174" name="Google Shape;174;p31"/>
          <p:cNvPicPr preferRelativeResize="0"/>
          <p:nvPr/>
        </p:nvPicPr>
        <p:blipFill>
          <a:blip r:embed="rId3">
            <a:alphaModFix/>
          </a:blip>
          <a:stretch>
            <a:fillRect/>
          </a:stretch>
        </p:blipFill>
        <p:spPr>
          <a:xfrm>
            <a:off x="311700" y="1170125"/>
            <a:ext cx="3581400" cy="2009775"/>
          </a:xfrm>
          <a:prstGeom prst="rect">
            <a:avLst/>
          </a:prstGeom>
          <a:noFill/>
          <a:ln>
            <a:noFill/>
          </a:ln>
        </p:spPr>
      </p:pic>
      <p:sp>
        <p:nvSpPr>
          <p:cNvPr id="175" name="Google Shape;175;p31"/>
          <p:cNvSpPr txBox="1"/>
          <p:nvPr/>
        </p:nvSpPr>
        <p:spPr>
          <a:xfrm>
            <a:off x="359950" y="3031150"/>
            <a:ext cx="7445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rgbClr val="1F1F1F"/>
                </a:solidFill>
                <a:highlight>
                  <a:srgbClr val="FFFFFF"/>
                </a:highlight>
              </a:rPr>
              <a:t>for example, </a:t>
            </a:r>
            <a:r>
              <a:rPr lang="en" sz="1200" dirty="0">
                <a:solidFill>
                  <a:srgbClr val="1F1F1F"/>
                </a:solidFill>
                <a:highlight>
                  <a:srgbClr val="FFFFFF"/>
                </a:highlight>
              </a:rPr>
              <a:t>where a number of </a:t>
            </a:r>
            <a:r>
              <a:rPr lang="en" sz="1200" dirty="0">
                <a:solidFill>
                  <a:srgbClr val="FF0000"/>
                </a:solidFill>
                <a:highlight>
                  <a:srgbClr val="FFFFFF"/>
                </a:highlight>
              </a:rPr>
              <a:t>insert, update, </a:t>
            </a:r>
            <a:r>
              <a:rPr lang="en" sz="1200" dirty="0">
                <a:solidFill>
                  <a:srgbClr val="FF0000"/>
                </a:solidFill>
              </a:rPr>
              <a:t>and delete </a:t>
            </a:r>
            <a:r>
              <a:rPr lang="en" sz="1200" dirty="0">
                <a:solidFill>
                  <a:srgbClr val="1F1F1F"/>
                </a:solidFill>
              </a:rPr>
              <a:t>operations are performed on an ongoing basis, are highly normalized.</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4. How to gather and import data</a:t>
            </a:r>
            <a:endParaRPr b="1"/>
          </a:p>
        </p:txBody>
      </p:sp>
      <p:pic>
        <p:nvPicPr>
          <p:cNvPr id="60" name="Google Shape;60;p14"/>
          <p:cNvPicPr preferRelativeResize="0"/>
          <p:nvPr/>
        </p:nvPicPr>
        <p:blipFill>
          <a:blip r:embed="rId3">
            <a:alphaModFix/>
          </a:blip>
          <a:stretch>
            <a:fillRect/>
          </a:stretch>
        </p:blipFill>
        <p:spPr>
          <a:xfrm>
            <a:off x="152400" y="1170125"/>
            <a:ext cx="8448675" cy="2543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ct val="39285"/>
              <a:buFont typeface="Arial"/>
              <a:buNone/>
            </a:pPr>
            <a:r>
              <a:rPr lang="en" sz="1800" b="1" dirty="0"/>
              <a:t>5. Data Wrangling - Transformation – </a:t>
            </a:r>
            <a:r>
              <a:rPr lang="en" sz="1800" b="1" dirty="0" err="1"/>
              <a:t>Denormalizing</a:t>
            </a:r>
            <a:br>
              <a:rPr lang="en" sz="1800" b="1" dirty="0"/>
            </a:br>
            <a:r>
              <a:rPr lang="en" sz="1800" b="1" dirty="0"/>
              <a:t>[Joins and Unions]</a:t>
            </a:r>
            <a:endParaRPr sz="1800" dirty="0"/>
          </a:p>
          <a:p>
            <a:pPr marL="0" lvl="0" indent="0" algn="l" rtl="0">
              <a:spcBef>
                <a:spcPts val="0"/>
              </a:spcBef>
              <a:spcAft>
                <a:spcPts val="0"/>
              </a:spcAft>
              <a:buNone/>
            </a:pPr>
            <a:endParaRPr sz="1800" dirty="0"/>
          </a:p>
        </p:txBody>
      </p:sp>
      <p:pic>
        <p:nvPicPr>
          <p:cNvPr id="181" name="Google Shape;181;p32"/>
          <p:cNvPicPr preferRelativeResize="0"/>
          <p:nvPr/>
        </p:nvPicPr>
        <p:blipFill>
          <a:blip r:embed="rId3">
            <a:alphaModFix/>
          </a:blip>
          <a:stretch>
            <a:fillRect/>
          </a:stretch>
        </p:blipFill>
        <p:spPr>
          <a:xfrm>
            <a:off x="311700" y="1151175"/>
            <a:ext cx="6191250" cy="1657350"/>
          </a:xfrm>
          <a:prstGeom prst="rect">
            <a:avLst/>
          </a:prstGeom>
          <a:noFill/>
          <a:ln>
            <a:noFill/>
          </a:ln>
        </p:spPr>
      </p:pic>
      <p:sp>
        <p:nvSpPr>
          <p:cNvPr id="182" name="Google Shape;182;p32"/>
          <p:cNvSpPr txBox="1"/>
          <p:nvPr/>
        </p:nvSpPr>
        <p:spPr>
          <a:xfrm>
            <a:off x="445200" y="2808525"/>
            <a:ext cx="5503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rgbClr val="1F1F1F"/>
                </a:solidFill>
              </a:rPr>
              <a:t>For example, </a:t>
            </a:r>
            <a:r>
              <a:rPr lang="en" sz="1200" dirty="0">
                <a:solidFill>
                  <a:srgbClr val="1F1F1F"/>
                </a:solidFill>
              </a:rPr>
              <a:t>normalized data coming from transactional systems is typically denormalized before running </a:t>
            </a:r>
            <a:r>
              <a:rPr lang="en" sz="1200" dirty="0">
                <a:solidFill>
                  <a:srgbClr val="FF0000"/>
                </a:solidFill>
                <a:highlight>
                  <a:srgbClr val="EEEEEE"/>
                </a:highlight>
              </a:rPr>
              <a:t>queries for reporting and analysis</a:t>
            </a:r>
            <a:endParaRPr dirty="0">
              <a:solidFill>
                <a:srgbClr val="FF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a:t>
            </a:r>
            <a:endParaRPr/>
          </a:p>
        </p:txBody>
      </p:sp>
      <p:pic>
        <p:nvPicPr>
          <p:cNvPr id="188" name="Google Shape;188;p33"/>
          <p:cNvPicPr preferRelativeResize="0"/>
          <p:nvPr/>
        </p:nvPicPr>
        <p:blipFill>
          <a:blip r:embed="rId3">
            <a:alphaModFix/>
          </a:blip>
          <a:stretch>
            <a:fillRect/>
          </a:stretch>
        </p:blipFill>
        <p:spPr>
          <a:xfrm>
            <a:off x="237650" y="1643725"/>
            <a:ext cx="8439150" cy="1676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 - Inspection</a:t>
            </a:r>
            <a:endParaRPr/>
          </a:p>
          <a:p>
            <a:pPr marL="0" lvl="0" indent="0" algn="l" rtl="0">
              <a:spcBef>
                <a:spcPts val="0"/>
              </a:spcBef>
              <a:spcAft>
                <a:spcPts val="0"/>
              </a:spcAft>
              <a:buNone/>
            </a:pPr>
            <a:endParaRPr/>
          </a:p>
        </p:txBody>
      </p:sp>
      <p:pic>
        <p:nvPicPr>
          <p:cNvPr id="194" name="Google Shape;194;p34"/>
          <p:cNvPicPr preferRelativeResize="0"/>
          <p:nvPr/>
        </p:nvPicPr>
        <p:blipFill>
          <a:blip r:embed="rId3">
            <a:alphaModFix/>
          </a:blip>
          <a:stretch>
            <a:fillRect/>
          </a:stretch>
        </p:blipFill>
        <p:spPr>
          <a:xfrm>
            <a:off x="379750" y="1189075"/>
            <a:ext cx="7771200" cy="38209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 - Inspection</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00" name="Google Shape;200;p35"/>
          <p:cNvPicPr preferRelativeResize="0"/>
          <p:nvPr/>
        </p:nvPicPr>
        <p:blipFill>
          <a:blip r:embed="rId3">
            <a:alphaModFix/>
          </a:blip>
          <a:stretch>
            <a:fillRect/>
          </a:stretch>
        </p:blipFill>
        <p:spPr>
          <a:xfrm>
            <a:off x="311700" y="1170125"/>
            <a:ext cx="4366828" cy="3820975"/>
          </a:xfrm>
          <a:prstGeom prst="rect">
            <a:avLst/>
          </a:prstGeom>
          <a:noFill/>
          <a:ln>
            <a:noFill/>
          </a:ln>
        </p:spPr>
      </p:pic>
      <p:sp>
        <p:nvSpPr>
          <p:cNvPr id="201" name="Google Shape;201;p35"/>
          <p:cNvSpPr txBox="1"/>
          <p:nvPr/>
        </p:nvSpPr>
        <p:spPr>
          <a:xfrm>
            <a:off x="4527800" y="1335600"/>
            <a:ext cx="30000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rPr>
              <a:t>For example, </a:t>
            </a:r>
            <a:r>
              <a:rPr lang="en" sz="1200">
                <a:solidFill>
                  <a:srgbClr val="1F1F1F"/>
                </a:solidFill>
              </a:rPr>
              <a:t>blank or null values, duplicate data, or whether the value of a field falls </a:t>
            </a:r>
            <a:r>
              <a:rPr lang="en" sz="1200">
                <a:solidFill>
                  <a:srgbClr val="1F1F1F"/>
                </a:solidFill>
                <a:highlight>
                  <a:srgbClr val="FFFFFF"/>
                </a:highlight>
              </a:rPr>
              <a:t>within the expected range. </a:t>
            </a:r>
            <a:r>
              <a:rPr lang="en" sz="1200">
                <a:solidFill>
                  <a:srgbClr val="1F1F1F"/>
                </a:solidFill>
                <a:highlight>
                  <a:srgbClr val="EEEEEE"/>
                </a:highlight>
              </a:rPr>
              <a:t>Visualizing the data using statistical methods can help you to spot outliers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07" name="Google Shape;207;p36"/>
          <p:cNvPicPr preferRelativeResize="0"/>
          <p:nvPr/>
        </p:nvPicPr>
        <p:blipFill>
          <a:blip r:embed="rId3">
            <a:alphaModFix/>
          </a:blip>
          <a:stretch>
            <a:fillRect/>
          </a:stretch>
        </p:blipFill>
        <p:spPr>
          <a:xfrm>
            <a:off x="388375" y="1192000"/>
            <a:ext cx="8167175" cy="3751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5. Data Wrangling - Cleansing - Common issues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213" name="Google Shape;213;p37"/>
          <p:cNvPicPr preferRelativeResize="0"/>
          <p:nvPr/>
        </p:nvPicPr>
        <p:blipFill>
          <a:blip r:embed="rId3">
            <a:alphaModFix/>
          </a:blip>
          <a:stretch>
            <a:fillRect/>
          </a:stretch>
        </p:blipFill>
        <p:spPr>
          <a:xfrm>
            <a:off x="190300" y="1065925"/>
            <a:ext cx="4470100" cy="2220400"/>
          </a:xfrm>
          <a:prstGeom prst="rect">
            <a:avLst/>
          </a:prstGeom>
          <a:noFill/>
          <a:ln>
            <a:noFill/>
          </a:ln>
        </p:spPr>
      </p:pic>
      <p:pic>
        <p:nvPicPr>
          <p:cNvPr id="214" name="Google Shape;214;p37"/>
          <p:cNvPicPr preferRelativeResize="0"/>
          <p:nvPr/>
        </p:nvPicPr>
        <p:blipFill>
          <a:blip r:embed="rId4">
            <a:alphaModFix/>
          </a:blip>
          <a:stretch>
            <a:fillRect/>
          </a:stretch>
        </p:blipFill>
        <p:spPr>
          <a:xfrm>
            <a:off x="301850" y="3334525"/>
            <a:ext cx="4247001" cy="1769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 - Common issues</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20" name="Google Shape;220;p38"/>
          <p:cNvPicPr preferRelativeResize="0"/>
          <p:nvPr/>
        </p:nvPicPr>
        <p:blipFill>
          <a:blip r:embed="rId3">
            <a:alphaModFix/>
          </a:blip>
          <a:stretch>
            <a:fillRect/>
          </a:stretch>
        </p:blipFill>
        <p:spPr>
          <a:xfrm>
            <a:off x="311700" y="1113300"/>
            <a:ext cx="5229225" cy="1162050"/>
          </a:xfrm>
          <a:prstGeom prst="rect">
            <a:avLst/>
          </a:prstGeom>
          <a:noFill/>
          <a:ln>
            <a:noFill/>
          </a:ln>
        </p:spPr>
      </p:pic>
      <p:sp>
        <p:nvSpPr>
          <p:cNvPr id="221" name="Google Shape;221;p38"/>
          <p:cNvSpPr txBox="1"/>
          <p:nvPr/>
        </p:nvSpPr>
        <p:spPr>
          <a:xfrm>
            <a:off x="259988" y="2065000"/>
            <a:ext cx="5541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rPr>
              <a:t>for example,</a:t>
            </a:r>
            <a:r>
              <a:rPr lang="en" sz="1200">
                <a:solidFill>
                  <a:srgbClr val="1F1F1F"/>
                </a:solidFill>
              </a:rPr>
              <a:t> numbers stored as numerical data type or date stored as a date data type.</a:t>
            </a:r>
            <a:endParaRPr/>
          </a:p>
        </p:txBody>
      </p:sp>
      <p:pic>
        <p:nvPicPr>
          <p:cNvPr id="222" name="Google Shape;222;p38"/>
          <p:cNvPicPr preferRelativeResize="0"/>
          <p:nvPr/>
        </p:nvPicPr>
        <p:blipFill>
          <a:blip r:embed="rId4">
            <a:alphaModFix/>
          </a:blip>
          <a:stretch>
            <a:fillRect/>
          </a:stretch>
        </p:blipFill>
        <p:spPr>
          <a:xfrm>
            <a:off x="311113" y="2667300"/>
            <a:ext cx="5438775" cy="11525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Cleansing - Common issues</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28" name="Google Shape;228;p39"/>
          <p:cNvPicPr preferRelativeResize="0"/>
          <p:nvPr/>
        </p:nvPicPr>
        <p:blipFill>
          <a:blip r:embed="rId3">
            <a:alphaModFix/>
          </a:blip>
          <a:stretch>
            <a:fillRect/>
          </a:stretch>
        </p:blipFill>
        <p:spPr>
          <a:xfrm>
            <a:off x="311700" y="1122775"/>
            <a:ext cx="5257800" cy="2038350"/>
          </a:xfrm>
          <a:prstGeom prst="rect">
            <a:avLst/>
          </a:prstGeom>
          <a:noFill/>
          <a:ln>
            <a:noFill/>
          </a:ln>
        </p:spPr>
      </p:pic>
      <p:sp>
        <p:nvSpPr>
          <p:cNvPr id="229" name="Google Shape;229;p39"/>
          <p:cNvSpPr txBox="1"/>
          <p:nvPr/>
        </p:nvSpPr>
        <p:spPr>
          <a:xfrm>
            <a:off x="246275" y="3161125"/>
            <a:ext cx="7246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highlight>
                  <a:srgbClr val="FFFFFF"/>
                </a:highlight>
              </a:rPr>
              <a:t>For example - Syntax errors</a:t>
            </a:r>
            <a:r>
              <a:rPr lang="en" sz="1200">
                <a:solidFill>
                  <a:srgbClr val="1F1F1F"/>
                </a:solidFill>
                <a:highlight>
                  <a:srgbClr val="FFFFFF"/>
                </a:highlight>
              </a:rPr>
              <a:t>, white spaces, or extra spaces at the beginning or end of a string is a syntax </a:t>
            </a:r>
            <a:r>
              <a:rPr lang="en" sz="1200">
                <a:solidFill>
                  <a:srgbClr val="1F1F1F"/>
                </a:solidFill>
                <a:highlight>
                  <a:srgbClr val="EEEEEE"/>
                </a:highlight>
              </a:rPr>
              <a:t>error that needs to be rectified</a:t>
            </a:r>
            <a:endParaRPr/>
          </a:p>
        </p:txBody>
      </p:sp>
      <p:sp>
        <p:nvSpPr>
          <p:cNvPr id="230" name="Google Shape;230;p39"/>
          <p:cNvSpPr txBox="1"/>
          <p:nvPr/>
        </p:nvSpPr>
        <p:spPr>
          <a:xfrm>
            <a:off x="246275" y="3845775"/>
            <a:ext cx="7492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highlight>
                  <a:srgbClr val="FFFFFF"/>
                </a:highlight>
              </a:rPr>
              <a:t>For example - Outliers</a:t>
            </a:r>
            <a:r>
              <a:rPr lang="en" sz="1200">
                <a:solidFill>
                  <a:srgbClr val="1F1F1F"/>
                </a:solidFill>
                <a:highlight>
                  <a:srgbClr val="FFFFFF"/>
                </a:highlight>
              </a:rPr>
              <a:t>, when an age field in a voters database has the value 5, you know it is incorrect </a:t>
            </a:r>
            <a:r>
              <a:rPr lang="en" sz="1200">
                <a:solidFill>
                  <a:srgbClr val="1F1F1F"/>
                </a:solidFill>
                <a:highlight>
                  <a:srgbClr val="EEEEEE"/>
                </a:highlight>
              </a:rPr>
              <a:t>data and needs to be corrected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t>5. Data Wrangling - Tools</a:t>
            </a:r>
            <a:endParaRPr dirty="0"/>
          </a:p>
        </p:txBody>
      </p:sp>
      <p:pic>
        <p:nvPicPr>
          <p:cNvPr id="236" name="Google Shape;236;p40"/>
          <p:cNvPicPr preferRelativeResize="0"/>
          <p:nvPr/>
        </p:nvPicPr>
        <p:blipFill>
          <a:blip r:embed="rId3">
            <a:alphaModFix/>
          </a:blip>
          <a:stretch>
            <a:fillRect/>
          </a:stretch>
        </p:blipFill>
        <p:spPr>
          <a:xfrm>
            <a:off x="311700" y="1065925"/>
            <a:ext cx="5914050" cy="3820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5. Data Wrangling - Tools</a:t>
            </a:r>
            <a:endParaRPr/>
          </a:p>
          <a:p>
            <a:pPr marL="0" lvl="0" indent="0" algn="l" rtl="0">
              <a:spcBef>
                <a:spcPts val="0"/>
              </a:spcBef>
              <a:spcAft>
                <a:spcPts val="0"/>
              </a:spcAft>
              <a:buNone/>
            </a:pPr>
            <a:endParaRPr/>
          </a:p>
        </p:txBody>
      </p:sp>
      <p:pic>
        <p:nvPicPr>
          <p:cNvPr id="242" name="Google Shape;242;p41"/>
          <p:cNvPicPr preferRelativeResize="0"/>
          <p:nvPr/>
        </p:nvPicPr>
        <p:blipFill>
          <a:blip r:embed="rId3">
            <a:alphaModFix/>
          </a:blip>
          <a:stretch>
            <a:fillRect/>
          </a:stretch>
        </p:blipFill>
        <p:spPr>
          <a:xfrm>
            <a:off x="311700" y="1113300"/>
            <a:ext cx="7442525" cy="382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4. How to gather and import data - SQL</a:t>
            </a:r>
            <a:endParaRPr b="1"/>
          </a:p>
        </p:txBody>
      </p:sp>
      <p:pic>
        <p:nvPicPr>
          <p:cNvPr id="66" name="Google Shape;66;p15"/>
          <p:cNvPicPr preferRelativeResize="0"/>
          <p:nvPr/>
        </p:nvPicPr>
        <p:blipFill>
          <a:blip r:embed="rId3">
            <a:alphaModFix/>
          </a:blip>
          <a:stretch>
            <a:fillRect/>
          </a:stretch>
        </p:blipFill>
        <p:spPr>
          <a:xfrm>
            <a:off x="474450" y="1056450"/>
            <a:ext cx="7293901" cy="38209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CB71A-67FE-4D8B-1205-9865308C34A6}"/>
              </a:ext>
            </a:extLst>
          </p:cNvPr>
          <p:cNvSpPr>
            <a:spLocks noGrp="1"/>
          </p:cNvSpPr>
          <p:nvPr>
            <p:ph type="title"/>
          </p:nvPr>
        </p:nvSpPr>
        <p:spPr/>
        <p:txBody>
          <a:bodyPr>
            <a:normAutofit fontScale="90000"/>
          </a:bodyPr>
          <a:lstStyle/>
          <a:p>
            <a:r>
              <a:rPr lang="en" b="1" dirty="0"/>
              <a:t>5. Data Wrangling - Tools</a:t>
            </a:r>
            <a:endParaRPr lang="en-US" dirty="0"/>
          </a:p>
        </p:txBody>
      </p:sp>
      <p:sp>
        <p:nvSpPr>
          <p:cNvPr id="3" name="Text Placeholder 2">
            <a:extLst>
              <a:ext uri="{FF2B5EF4-FFF2-40B4-BE49-F238E27FC236}">
                <a16:creationId xmlns:a16="http://schemas.microsoft.com/office/drawing/2014/main" id="{8D726363-F5E4-81AA-1229-1214EF061FFE}"/>
              </a:ext>
            </a:extLst>
          </p:cNvPr>
          <p:cNvSpPr>
            <a:spLocks noGrp="1"/>
          </p:cNvSpPr>
          <p:nvPr>
            <p:ph type="body" idx="1"/>
          </p:nvPr>
        </p:nvSpPr>
        <p:spPr/>
        <p:txBody>
          <a:bodyPr/>
          <a:lstStyle/>
          <a:p>
            <a:endParaRPr lang="en-US" dirty="0"/>
          </a:p>
        </p:txBody>
      </p:sp>
      <p:pic>
        <p:nvPicPr>
          <p:cNvPr id="5" name="Picture 4" descr="Graphical user interface, text, application&#10;&#10;Description automatically generated">
            <a:extLst>
              <a:ext uri="{FF2B5EF4-FFF2-40B4-BE49-F238E27FC236}">
                <a16:creationId xmlns:a16="http://schemas.microsoft.com/office/drawing/2014/main" id="{C375CAC9-15BC-ADF6-EC1A-AB0667C02302}"/>
              </a:ext>
            </a:extLst>
          </p:cNvPr>
          <p:cNvPicPr>
            <a:picLocks noChangeAspect="1"/>
          </p:cNvPicPr>
          <p:nvPr/>
        </p:nvPicPr>
        <p:blipFill>
          <a:blip r:embed="rId2"/>
          <a:stretch>
            <a:fillRect/>
          </a:stretch>
        </p:blipFill>
        <p:spPr>
          <a:xfrm>
            <a:off x="194631" y="1073323"/>
            <a:ext cx="4704553" cy="1802214"/>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661022FD-548C-BDFB-E9B7-97E84AB98415}"/>
              </a:ext>
            </a:extLst>
          </p:cNvPr>
          <p:cNvPicPr>
            <a:picLocks noChangeAspect="1"/>
          </p:cNvPicPr>
          <p:nvPr/>
        </p:nvPicPr>
        <p:blipFill>
          <a:blip r:embed="rId3"/>
          <a:stretch>
            <a:fillRect/>
          </a:stretch>
        </p:blipFill>
        <p:spPr>
          <a:xfrm>
            <a:off x="177553" y="3019994"/>
            <a:ext cx="4190260" cy="2025372"/>
          </a:xfrm>
          <a:prstGeom prst="rect">
            <a:avLst/>
          </a:prstGeom>
        </p:spPr>
      </p:pic>
      <p:pic>
        <p:nvPicPr>
          <p:cNvPr id="9" name="Picture 8" descr="Graphical user interface, application, Word&#10;&#10;Description automatically generated">
            <a:extLst>
              <a:ext uri="{FF2B5EF4-FFF2-40B4-BE49-F238E27FC236}">
                <a16:creationId xmlns:a16="http://schemas.microsoft.com/office/drawing/2014/main" id="{AB238522-641F-59A1-B0BF-3A571711E06E}"/>
              </a:ext>
            </a:extLst>
          </p:cNvPr>
          <p:cNvPicPr>
            <a:picLocks noChangeAspect="1"/>
          </p:cNvPicPr>
          <p:nvPr/>
        </p:nvPicPr>
        <p:blipFill>
          <a:blip r:embed="rId4"/>
          <a:stretch>
            <a:fillRect/>
          </a:stretch>
        </p:blipFill>
        <p:spPr>
          <a:xfrm>
            <a:off x="4642038" y="3014784"/>
            <a:ext cx="4190262" cy="2025373"/>
          </a:xfrm>
          <a:prstGeom prst="rect">
            <a:avLst/>
          </a:prstGeom>
        </p:spPr>
      </p:pic>
      <p:pic>
        <p:nvPicPr>
          <p:cNvPr id="11" name="Picture 10" descr="Graphical user interface, application, Word&#10;&#10;Description automatically generated">
            <a:extLst>
              <a:ext uri="{FF2B5EF4-FFF2-40B4-BE49-F238E27FC236}">
                <a16:creationId xmlns:a16="http://schemas.microsoft.com/office/drawing/2014/main" id="{F8FA9677-A7BD-696F-92FC-5B255F2E1082}"/>
              </a:ext>
            </a:extLst>
          </p:cNvPr>
          <p:cNvPicPr>
            <a:picLocks noChangeAspect="1"/>
          </p:cNvPicPr>
          <p:nvPr/>
        </p:nvPicPr>
        <p:blipFill>
          <a:blip r:embed="rId5"/>
          <a:stretch>
            <a:fillRect/>
          </a:stretch>
        </p:blipFill>
        <p:spPr>
          <a:xfrm>
            <a:off x="5033331" y="935061"/>
            <a:ext cx="3848340" cy="1940476"/>
          </a:xfrm>
          <a:prstGeom prst="rect">
            <a:avLst/>
          </a:prstGeom>
        </p:spPr>
      </p:pic>
    </p:spTree>
    <p:extLst>
      <p:ext uri="{BB962C8B-B14F-4D97-AF65-F5344CB8AC3E}">
        <p14:creationId xmlns:p14="http://schemas.microsoft.com/office/powerpoint/2010/main" val="3518091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CB71A-67FE-4D8B-1205-9865308C34A6}"/>
              </a:ext>
            </a:extLst>
          </p:cNvPr>
          <p:cNvSpPr>
            <a:spLocks noGrp="1"/>
          </p:cNvSpPr>
          <p:nvPr>
            <p:ph type="title"/>
          </p:nvPr>
        </p:nvSpPr>
        <p:spPr/>
        <p:txBody>
          <a:bodyPr>
            <a:normAutofit fontScale="90000"/>
          </a:bodyPr>
          <a:lstStyle/>
          <a:p>
            <a:r>
              <a:rPr lang="en" b="1" dirty="0"/>
              <a:t>5. Data Wrangling - Tools</a:t>
            </a:r>
            <a:endParaRPr lang="en-US" dirty="0"/>
          </a:p>
        </p:txBody>
      </p:sp>
      <p:sp>
        <p:nvSpPr>
          <p:cNvPr id="3" name="Text Placeholder 2">
            <a:extLst>
              <a:ext uri="{FF2B5EF4-FFF2-40B4-BE49-F238E27FC236}">
                <a16:creationId xmlns:a16="http://schemas.microsoft.com/office/drawing/2014/main" id="{8D726363-F5E4-81AA-1229-1214EF061FFE}"/>
              </a:ext>
            </a:extLst>
          </p:cNvPr>
          <p:cNvSpPr>
            <a:spLocks noGrp="1"/>
          </p:cNvSpPr>
          <p:nvPr>
            <p:ph type="body" idx="1"/>
          </p:nvPr>
        </p:nvSpPr>
        <p:spPr>
          <a:xfrm>
            <a:off x="240679" y="1017725"/>
            <a:ext cx="8520600" cy="3416400"/>
          </a:xfrm>
        </p:spPr>
        <p:txBody>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Python: </a:t>
            </a:r>
            <a:r>
              <a:rPr lang="en-US" dirty="0" err="1"/>
              <a:t>Jupyter</a:t>
            </a:r>
            <a:r>
              <a:rPr lang="en-US" dirty="0"/>
              <a:t> Notebook, Pandas, </a:t>
            </a:r>
            <a:r>
              <a:rPr lang="en-US" dirty="0" err="1"/>
              <a:t>Numpy</a:t>
            </a:r>
            <a:endParaRPr lang="en-US" dirty="0"/>
          </a:p>
          <a:p>
            <a:r>
              <a:rPr lang="en-US" dirty="0"/>
              <a:t>R</a:t>
            </a:r>
          </a:p>
        </p:txBody>
      </p:sp>
      <p:pic>
        <p:nvPicPr>
          <p:cNvPr id="6" name="Picture 5" descr="Graphical user interface, application&#10;&#10;Description automatically generated">
            <a:extLst>
              <a:ext uri="{FF2B5EF4-FFF2-40B4-BE49-F238E27FC236}">
                <a16:creationId xmlns:a16="http://schemas.microsoft.com/office/drawing/2014/main" id="{217C61EB-A3AE-386C-EC98-9F0264F54B3F}"/>
              </a:ext>
            </a:extLst>
          </p:cNvPr>
          <p:cNvPicPr>
            <a:picLocks noChangeAspect="1"/>
          </p:cNvPicPr>
          <p:nvPr/>
        </p:nvPicPr>
        <p:blipFill>
          <a:blip r:embed="rId2"/>
          <a:stretch>
            <a:fillRect/>
          </a:stretch>
        </p:blipFill>
        <p:spPr>
          <a:xfrm>
            <a:off x="311700" y="1152475"/>
            <a:ext cx="4646654" cy="1839300"/>
          </a:xfrm>
          <a:prstGeom prst="rect">
            <a:avLst/>
          </a:prstGeom>
        </p:spPr>
      </p:pic>
    </p:spTree>
    <p:extLst>
      <p:ext uri="{BB962C8B-B14F-4D97-AF65-F5344CB8AC3E}">
        <p14:creationId xmlns:p14="http://schemas.microsoft.com/office/powerpoint/2010/main" val="13701364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6. Upload csv file in IBM cloud</a:t>
            </a:r>
            <a:endParaRPr b="1"/>
          </a:p>
        </p:txBody>
      </p:sp>
      <p:pic>
        <p:nvPicPr>
          <p:cNvPr id="248" name="Google Shape;248;p42"/>
          <p:cNvPicPr preferRelativeResize="0"/>
          <p:nvPr/>
        </p:nvPicPr>
        <p:blipFill>
          <a:blip r:embed="rId3">
            <a:alphaModFix/>
          </a:blip>
          <a:stretch>
            <a:fillRect/>
          </a:stretch>
        </p:blipFill>
        <p:spPr>
          <a:xfrm>
            <a:off x="311700" y="961725"/>
            <a:ext cx="4661301" cy="3082325"/>
          </a:xfrm>
          <a:prstGeom prst="rect">
            <a:avLst/>
          </a:prstGeom>
          <a:noFill/>
          <a:ln>
            <a:noFill/>
          </a:ln>
        </p:spPr>
      </p:pic>
      <p:sp>
        <p:nvSpPr>
          <p:cNvPr id="249" name="Google Shape;249;p42"/>
          <p:cNvSpPr txBox="1"/>
          <p:nvPr/>
        </p:nvSpPr>
        <p:spPr>
          <a:xfrm>
            <a:off x="5124550" y="1184050"/>
            <a:ext cx="3000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solidFill>
                  <a:schemeClr val="hlink"/>
                </a:solidFill>
                <a:hlinkClick r:id="rId4"/>
              </a:rPr>
              <a:t>https://cf-courses-data.s3.us.cloud-object-storage.appdomain.cloud/IBM-DB0100EN-SkillsNetwork/labs/1.3.2.5_Hands-on_Lab_Load_data_into_Db2_Database3_from_CSV_file.md.html?origin=www.coursera.org</a:t>
            </a:r>
            <a:endParaRPr dirty="0"/>
          </a:p>
          <a:p>
            <a:pPr marL="0" lvl="0" indent="0" algn="l" rtl="0">
              <a:spcBef>
                <a:spcPts val="0"/>
              </a:spcBef>
              <a:spcAft>
                <a:spcPts val="0"/>
              </a:spcAft>
              <a:buNone/>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Recap</a:t>
            </a:r>
            <a:endParaRPr b="1"/>
          </a:p>
        </p:txBody>
      </p:sp>
      <p:pic>
        <p:nvPicPr>
          <p:cNvPr id="255" name="Google Shape;255;p43"/>
          <p:cNvPicPr preferRelativeResize="0"/>
          <p:nvPr/>
        </p:nvPicPr>
        <p:blipFill>
          <a:blip r:embed="rId3">
            <a:alphaModFix/>
          </a:blip>
          <a:stretch>
            <a:fillRect/>
          </a:stretch>
        </p:blipFill>
        <p:spPr>
          <a:xfrm>
            <a:off x="311700" y="1094350"/>
            <a:ext cx="6592572" cy="382097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Quiz</a:t>
            </a:r>
            <a:endParaRPr b="1"/>
          </a:p>
        </p:txBody>
      </p:sp>
      <p:pic>
        <p:nvPicPr>
          <p:cNvPr id="261" name="Google Shape;261;p44"/>
          <p:cNvPicPr preferRelativeResize="0"/>
          <p:nvPr/>
        </p:nvPicPr>
        <p:blipFill>
          <a:blip r:embed="rId3">
            <a:alphaModFix/>
          </a:blip>
          <a:stretch>
            <a:fillRect/>
          </a:stretch>
        </p:blipFill>
        <p:spPr>
          <a:xfrm>
            <a:off x="311700" y="1113275"/>
            <a:ext cx="6880741" cy="3820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Quiz</a:t>
            </a:r>
            <a:endParaRPr b="1"/>
          </a:p>
        </p:txBody>
      </p:sp>
      <p:pic>
        <p:nvPicPr>
          <p:cNvPr id="267" name="Google Shape;267;p45"/>
          <p:cNvPicPr preferRelativeResize="0"/>
          <p:nvPr/>
        </p:nvPicPr>
        <p:blipFill>
          <a:blip r:embed="rId3">
            <a:alphaModFix/>
          </a:blip>
          <a:stretch>
            <a:fillRect/>
          </a:stretch>
        </p:blipFill>
        <p:spPr>
          <a:xfrm>
            <a:off x="266050" y="1017725"/>
            <a:ext cx="7538213" cy="3820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Quiz</a:t>
            </a:r>
            <a:endParaRPr b="1"/>
          </a:p>
          <a:p>
            <a:pPr marL="0" lvl="0" indent="0" algn="l" rtl="0">
              <a:spcBef>
                <a:spcPts val="0"/>
              </a:spcBef>
              <a:spcAft>
                <a:spcPts val="0"/>
              </a:spcAft>
              <a:buNone/>
            </a:pPr>
            <a:endParaRPr/>
          </a:p>
        </p:txBody>
      </p:sp>
      <p:pic>
        <p:nvPicPr>
          <p:cNvPr id="273" name="Google Shape;273;p46"/>
          <p:cNvPicPr preferRelativeResize="0"/>
          <p:nvPr/>
        </p:nvPicPr>
        <p:blipFill>
          <a:blip r:embed="rId3">
            <a:alphaModFix/>
          </a:blip>
          <a:stretch>
            <a:fillRect/>
          </a:stretch>
        </p:blipFill>
        <p:spPr>
          <a:xfrm>
            <a:off x="311700" y="1170125"/>
            <a:ext cx="6324600" cy="3790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Quiz</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79" name="Google Shape;279;p47"/>
          <p:cNvPicPr preferRelativeResize="0"/>
          <p:nvPr/>
        </p:nvPicPr>
        <p:blipFill>
          <a:blip r:embed="rId3">
            <a:alphaModFix/>
          </a:blip>
          <a:stretch>
            <a:fillRect/>
          </a:stretch>
        </p:blipFill>
        <p:spPr>
          <a:xfrm>
            <a:off x="311700" y="1170125"/>
            <a:ext cx="7934325" cy="37623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Quiz</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85" name="Google Shape;285;p48"/>
          <p:cNvPicPr preferRelativeResize="0"/>
          <p:nvPr/>
        </p:nvPicPr>
        <p:blipFill>
          <a:blip r:embed="rId3">
            <a:alphaModFix/>
          </a:blip>
          <a:stretch>
            <a:fillRect/>
          </a:stretch>
        </p:blipFill>
        <p:spPr>
          <a:xfrm>
            <a:off x="448050" y="1017713"/>
            <a:ext cx="8115300" cy="40481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Quiz</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291" name="Google Shape;291;p49"/>
          <p:cNvPicPr preferRelativeResize="0"/>
          <p:nvPr/>
        </p:nvPicPr>
        <p:blipFill>
          <a:blip r:embed="rId3">
            <a:alphaModFix/>
          </a:blip>
          <a:stretch>
            <a:fillRect/>
          </a:stretch>
        </p:blipFill>
        <p:spPr>
          <a:xfrm>
            <a:off x="311700" y="1217475"/>
            <a:ext cx="8421166" cy="3820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SQL</a:t>
            </a:r>
            <a:endParaRPr b="1"/>
          </a:p>
          <a:p>
            <a:pPr marL="0" lvl="0" indent="0" algn="l" rtl="0">
              <a:spcBef>
                <a:spcPts val="0"/>
              </a:spcBef>
              <a:spcAft>
                <a:spcPts val="0"/>
              </a:spcAft>
              <a:buNone/>
            </a:pPr>
            <a:endParaRPr/>
          </a:p>
        </p:txBody>
      </p:sp>
      <p:pic>
        <p:nvPicPr>
          <p:cNvPr id="72" name="Google Shape;72;p16"/>
          <p:cNvPicPr preferRelativeResize="0"/>
          <p:nvPr/>
        </p:nvPicPr>
        <p:blipFill>
          <a:blip r:embed="rId3">
            <a:alphaModFix/>
          </a:blip>
          <a:stretch>
            <a:fillRect/>
          </a:stretch>
        </p:blipFill>
        <p:spPr>
          <a:xfrm>
            <a:off x="1771650" y="1198550"/>
            <a:ext cx="5600700" cy="3705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APIs</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78" name="Google Shape;78;p17"/>
          <p:cNvPicPr preferRelativeResize="0"/>
          <p:nvPr/>
        </p:nvPicPr>
        <p:blipFill>
          <a:blip r:embed="rId3">
            <a:alphaModFix/>
          </a:blip>
          <a:stretch>
            <a:fillRect/>
          </a:stretch>
        </p:blipFill>
        <p:spPr>
          <a:xfrm>
            <a:off x="311700" y="1132225"/>
            <a:ext cx="6944151" cy="3170325"/>
          </a:xfrm>
          <a:prstGeom prst="rect">
            <a:avLst/>
          </a:prstGeom>
          <a:noFill/>
          <a:ln>
            <a:noFill/>
          </a:ln>
        </p:spPr>
      </p:pic>
      <p:sp>
        <p:nvSpPr>
          <p:cNvPr id="79" name="Google Shape;79;p17"/>
          <p:cNvSpPr txBox="1"/>
          <p:nvPr/>
        </p:nvSpPr>
        <p:spPr>
          <a:xfrm>
            <a:off x="311700" y="4376250"/>
            <a:ext cx="6403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rgbClr val="1F1F1F"/>
                </a:solidFill>
              </a:rPr>
              <a:t>For example,</a:t>
            </a:r>
            <a:r>
              <a:rPr lang="en" sz="1200">
                <a:solidFill>
                  <a:srgbClr val="1F1F1F"/>
                </a:solidFill>
              </a:rPr>
              <a:t> a data analyst may utilize an API to validate postal addresses and zip codes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Web Scraping</a:t>
            </a:r>
            <a:endParaRPr b="1"/>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85" name="Google Shape;85;p18"/>
          <p:cNvPicPr preferRelativeResize="0"/>
          <p:nvPr/>
        </p:nvPicPr>
        <p:blipFill>
          <a:blip r:embed="rId3">
            <a:alphaModFix/>
          </a:blip>
          <a:stretch>
            <a:fillRect/>
          </a:stretch>
        </p:blipFill>
        <p:spPr>
          <a:xfrm>
            <a:off x="311700" y="1170125"/>
            <a:ext cx="8394688" cy="3820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Sensor Data</a:t>
            </a:r>
            <a:endParaRPr/>
          </a:p>
        </p:txBody>
      </p:sp>
      <p:pic>
        <p:nvPicPr>
          <p:cNvPr id="91" name="Google Shape;91;p19"/>
          <p:cNvPicPr preferRelativeResize="0"/>
          <p:nvPr/>
        </p:nvPicPr>
        <p:blipFill>
          <a:blip r:embed="rId3">
            <a:alphaModFix/>
          </a:blip>
          <a:stretch>
            <a:fillRect/>
          </a:stretch>
        </p:blipFill>
        <p:spPr>
          <a:xfrm>
            <a:off x="311700" y="1208025"/>
            <a:ext cx="7434373" cy="38209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t>4. How to gather and import data - Data Exchanges</a:t>
            </a:r>
            <a:endParaRPr/>
          </a:p>
        </p:txBody>
      </p:sp>
      <p:pic>
        <p:nvPicPr>
          <p:cNvPr id="97" name="Google Shape;97;p20"/>
          <p:cNvPicPr preferRelativeResize="0"/>
          <p:nvPr/>
        </p:nvPicPr>
        <p:blipFill>
          <a:blip r:embed="rId3">
            <a:alphaModFix/>
          </a:blip>
          <a:stretch>
            <a:fillRect/>
          </a:stretch>
        </p:blipFill>
        <p:spPr>
          <a:xfrm>
            <a:off x="190300" y="1113300"/>
            <a:ext cx="3968075" cy="3175824"/>
          </a:xfrm>
          <a:prstGeom prst="rect">
            <a:avLst/>
          </a:prstGeom>
          <a:noFill/>
          <a:ln>
            <a:noFill/>
          </a:ln>
        </p:spPr>
      </p:pic>
      <p:pic>
        <p:nvPicPr>
          <p:cNvPr id="98" name="Google Shape;98;p20"/>
          <p:cNvPicPr preferRelativeResize="0"/>
          <p:nvPr/>
        </p:nvPicPr>
        <p:blipFill>
          <a:blip r:embed="rId4">
            <a:alphaModFix/>
          </a:blip>
          <a:stretch>
            <a:fillRect/>
          </a:stretch>
        </p:blipFill>
        <p:spPr>
          <a:xfrm>
            <a:off x="4571989" y="1274300"/>
            <a:ext cx="3874736" cy="296802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4. How to gather and import data - Data Exchanges</a:t>
            </a:r>
            <a:endParaRPr/>
          </a:p>
        </p:txBody>
      </p:sp>
      <p:pic>
        <p:nvPicPr>
          <p:cNvPr id="104" name="Google Shape;104;p21"/>
          <p:cNvPicPr preferRelativeResize="0"/>
          <p:nvPr/>
        </p:nvPicPr>
        <p:blipFill>
          <a:blip r:embed="rId3">
            <a:alphaModFix/>
          </a:blip>
          <a:stretch>
            <a:fillRect/>
          </a:stretch>
        </p:blipFill>
        <p:spPr>
          <a:xfrm>
            <a:off x="190300" y="1113300"/>
            <a:ext cx="3968075" cy="3175824"/>
          </a:xfrm>
          <a:prstGeom prst="rect">
            <a:avLst/>
          </a:prstGeom>
          <a:noFill/>
          <a:ln>
            <a:noFill/>
          </a:ln>
        </p:spPr>
      </p:pic>
      <p:pic>
        <p:nvPicPr>
          <p:cNvPr id="105" name="Google Shape;105;p21"/>
          <p:cNvPicPr preferRelativeResize="0"/>
          <p:nvPr/>
        </p:nvPicPr>
        <p:blipFill>
          <a:blip r:embed="rId4">
            <a:alphaModFix/>
          </a:blip>
          <a:stretch>
            <a:fillRect/>
          </a:stretch>
        </p:blipFill>
        <p:spPr>
          <a:xfrm>
            <a:off x="4571989" y="1274300"/>
            <a:ext cx="3874736" cy="2968022"/>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772</Words>
  <Application>Microsoft Macintosh PowerPoint</Application>
  <PresentationFormat>On-screen Show (16:9)</PresentationFormat>
  <Paragraphs>82</Paragraphs>
  <Slides>39</Slides>
  <Notes>37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OpenSans</vt:lpstr>
      <vt:lpstr>Source Sans Pro</vt:lpstr>
      <vt:lpstr>Simple Light</vt:lpstr>
      <vt:lpstr>Data Collection and DAta Wrangling</vt:lpstr>
      <vt:lpstr>4. How to gather and import data</vt:lpstr>
      <vt:lpstr>4. How to gather and import data - SQL</vt:lpstr>
      <vt:lpstr>4. How to gather and import data - SQL </vt:lpstr>
      <vt:lpstr>4. How to gather and import data - APIs  </vt:lpstr>
      <vt:lpstr>4. How to gather and import data - Web Scraping   </vt:lpstr>
      <vt:lpstr>4. How to gather and import data - Sensor Data</vt:lpstr>
      <vt:lpstr>4. How to gather and import data - Data Exchanges</vt:lpstr>
      <vt:lpstr>4. How to gather and import data - Data Exchanges</vt:lpstr>
      <vt:lpstr>4. How to gather and import data - Other Sources </vt:lpstr>
      <vt:lpstr>4. How to gather and import data - Importing Data  </vt:lpstr>
      <vt:lpstr>4. Data Types and destination repositories - Structure Data</vt:lpstr>
      <vt:lpstr>4. Data Types and destination repositories - Semi-structure Data</vt:lpstr>
      <vt:lpstr>4. Data Types and destination repositories - Unstructure Data </vt:lpstr>
      <vt:lpstr>5. Data Wrangling</vt:lpstr>
      <vt:lpstr>5. Data Wrangling - Transformation </vt:lpstr>
      <vt:lpstr>5. Data Wrangling - Transformation  </vt:lpstr>
      <vt:lpstr>5. Data Wrangling - Transformation - Join and Union   </vt:lpstr>
      <vt:lpstr>5. Data Wrangling - Transformation – Normalizing [CRUD]</vt:lpstr>
      <vt:lpstr>5. Data Wrangling - Transformation – Denormalizing [Joins and Unions] </vt:lpstr>
      <vt:lpstr>5. Data Wrangling - Cleansing</vt:lpstr>
      <vt:lpstr>5. Data Wrangling - Cleansing - Inspection </vt:lpstr>
      <vt:lpstr>5. Data Wrangling - Cleansing - Inspection  </vt:lpstr>
      <vt:lpstr>5. Data Wrangling - Cleansing   </vt:lpstr>
      <vt:lpstr>5. Data Wrangling - Cleansing - Common issues   </vt:lpstr>
      <vt:lpstr>5. Data Wrangling - Cleansing - Common issues    </vt:lpstr>
      <vt:lpstr>5. Data Wrangling - Cleansing - Common issues     </vt:lpstr>
      <vt:lpstr>5. Data Wrangling - Tools</vt:lpstr>
      <vt:lpstr>5. Data Wrangling - Tools </vt:lpstr>
      <vt:lpstr>5. Data Wrangling - Tools</vt:lpstr>
      <vt:lpstr>5. Data Wrangling - Tools</vt:lpstr>
      <vt:lpstr>6. Upload csv file in IBM cloud</vt:lpstr>
      <vt:lpstr>Recap</vt:lpstr>
      <vt:lpstr>Quiz</vt:lpstr>
      <vt:lpstr>Quiz</vt:lpstr>
      <vt:lpstr>Quiz </vt:lpstr>
      <vt:lpstr>Quiz  </vt:lpstr>
      <vt:lpstr>Quiz   </vt:lpstr>
      <vt:lpstr>Quiz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Collection and DAta Wrangling</dc:title>
  <cp:lastModifiedBy>Smit Shah</cp:lastModifiedBy>
  <cp:revision>2</cp:revision>
  <dcterms:modified xsi:type="dcterms:W3CDTF">2023-04-27T19:58:18Z</dcterms:modified>
</cp:coreProperties>
</file>